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5"/>
  </p:notesMasterIdLst>
  <p:sldIdLst>
    <p:sldId id="340" r:id="rId3"/>
    <p:sldId id="268" r:id="rId4"/>
    <p:sldId id="346" r:id="rId5"/>
    <p:sldId id="347" r:id="rId6"/>
    <p:sldId id="357" r:id="rId7"/>
    <p:sldId id="348" r:id="rId8"/>
    <p:sldId id="349" r:id="rId9"/>
    <p:sldId id="330" r:id="rId10"/>
    <p:sldId id="331" r:id="rId11"/>
    <p:sldId id="332" r:id="rId12"/>
    <p:sldId id="333" r:id="rId13"/>
    <p:sldId id="33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  <p:cmAuthor id="1" name="McLaughlin" initials="CM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r>
              <a:rPr lang="en-US" sz="2400" b="1" dirty="0" smtClean="0"/>
              <a:t>	</a:t>
            </a:r>
            <a:r>
              <a:rPr lang="en-US" sz="2400" dirty="0" smtClean="0"/>
              <a:t>Analyze and record transactions that affect owner’s equity.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7	</a:t>
            </a:r>
            <a:r>
              <a:rPr lang="en-US" sz="2400" dirty="0" smtClean="0"/>
              <a:t>Analyze and record sales and receipt of cash on account.</a:t>
            </a:r>
            <a:endParaRPr lang="en-US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r="705" b="291"/>
          <a:stretch>
            <a:fillRect/>
          </a:stretch>
        </p:blipFill>
        <p:spPr bwMode="auto">
          <a:xfrm>
            <a:off x="0" y="0"/>
            <a:ext cx="9144000" cy="222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Which </a:t>
            </a:r>
            <a:r>
              <a:rPr lang="en-US" dirty="0"/>
              <a:t>journal columns are used to record paying cash for an expense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 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4.	</a:t>
            </a:r>
            <a:r>
              <a:rPr lang="en-US" dirty="0" smtClean="0"/>
              <a:t>Which </a:t>
            </a:r>
            <a:r>
              <a:rPr lang="en-US" dirty="0"/>
              <a:t>journal columns are used to record receiving cash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Debit </a:t>
            </a:r>
          </a:p>
          <a:p>
            <a:pPr lvl="0"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5.	</a:t>
            </a:r>
            <a:r>
              <a:rPr lang="en-US" dirty="0" smtClean="0"/>
              <a:t>Which journal columns are used to record paying cash to the owner as a withdrawal of equity? </a:t>
            </a:r>
          </a:p>
          <a:p>
            <a:pPr marL="457200" indent="-45720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0"/>
            <a:ext cx="7315200" cy="2286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 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Cash from Sales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LO6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3-3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" name="Picture 11" descr="Chapter 3_Page 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971800"/>
            <a:ext cx="8229600" cy="141098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1" y="1590814"/>
            <a:ext cx="41148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10. Received cash from sales, $1,100.00. Calculator Tape No. 10.</a:t>
            </a:r>
            <a:endParaRPr lang="en-US" sz="2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914400" y="2590800"/>
            <a:ext cx="1273628" cy="1508760"/>
            <a:chOff x="1012372" y="2579914"/>
            <a:chExt cx="1273628" cy="1508760"/>
          </a:xfrm>
        </p:grpSpPr>
        <p:grpSp>
          <p:nvGrpSpPr>
            <p:cNvPr id="15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239000" y="4267200"/>
            <a:ext cx="1676400" cy="750332"/>
            <a:chOff x="7315200" y="4419600"/>
            <a:chExt cx="1676400" cy="750332"/>
          </a:xfrm>
        </p:grpSpPr>
        <p:grpSp>
          <p:nvGrpSpPr>
            <p:cNvPr id="21" name="Group 60"/>
            <p:cNvGrpSpPr/>
            <p:nvPr/>
          </p:nvGrpSpPr>
          <p:grpSpPr>
            <a:xfrm>
              <a:off x="7315200" y="4419600"/>
              <a:ext cx="822960" cy="746760"/>
              <a:chOff x="4572000" y="4114800"/>
              <a:chExt cx="822960" cy="746760"/>
            </a:xfrm>
          </p:grpSpPr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4572000" y="4114800"/>
                <a:ext cx="6096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532095" y="4179332"/>
            <a:ext cx="3918854" cy="838200"/>
            <a:chOff x="10559146" y="2502932"/>
            <a:chExt cx="3918854" cy="838200"/>
          </a:xfrm>
        </p:grpSpPr>
        <p:grpSp>
          <p:nvGrpSpPr>
            <p:cNvPr id="27" name="Group 54"/>
            <p:cNvGrpSpPr/>
            <p:nvPr/>
          </p:nvGrpSpPr>
          <p:grpSpPr>
            <a:xfrm>
              <a:off x="10559146" y="2502932"/>
              <a:ext cx="1846214" cy="834628"/>
              <a:chOff x="10559146" y="2731532"/>
              <a:chExt cx="1846214" cy="834628"/>
            </a:xfrm>
          </p:grpSpPr>
          <p:sp>
            <p:nvSpPr>
              <p:cNvPr id="29" name="Line 20"/>
              <p:cNvSpPr>
                <a:spLocks noChangeShapeType="1"/>
              </p:cNvSpPr>
              <p:nvPr/>
            </p:nvSpPr>
            <p:spPr bwMode="auto">
              <a:xfrm>
                <a:off x="10559146" y="2731532"/>
                <a:ext cx="1611084" cy="621268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sp>
        <p:nvSpPr>
          <p:cNvPr id="38" name="Rectangle 29"/>
          <p:cNvSpPr>
            <a:spLocks noChangeArrowheads="1"/>
          </p:cNvSpPr>
          <p:nvPr/>
        </p:nvSpPr>
        <p:spPr bwMode="auto">
          <a:xfrm>
            <a:off x="548640" y="5006697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Write the debit amount in the Cash Debit column.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40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40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1,100.00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331185" y="2133600"/>
            <a:ext cx="2871269" cy="718066"/>
            <a:chOff x="5753034" y="2667000"/>
            <a:chExt cx="2871269" cy="718066"/>
          </a:xfrm>
        </p:grpSpPr>
        <p:grpSp>
          <p:nvGrpSpPr>
            <p:cNvPr id="46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Sales</a:t>
                </a: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Rectangle 46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1,100.00</a:t>
              </a:r>
            </a:p>
          </p:txBody>
        </p:sp>
      </p:grpSp>
      <p:sp>
        <p:nvSpPr>
          <p:cNvPr id="51" name="Down Arrow 50"/>
          <p:cNvSpPr/>
          <p:nvPr/>
        </p:nvSpPr>
        <p:spPr>
          <a:xfrm flipV="1">
            <a:off x="6740951" y="25146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Up Arrow 51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ctangle 27"/>
          <p:cNvSpPr>
            <a:spLocks noChangeArrowheads="1"/>
          </p:cNvSpPr>
          <p:nvPr/>
        </p:nvSpPr>
        <p:spPr bwMode="auto">
          <a:xfrm>
            <a:off x="548640" y="4648200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548640" y="5365194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Record the credit amount in the Sales Credit column and </a:t>
            </a:r>
            <a:r>
              <a:rPr lang="en-US" dirty="0" smtClean="0">
                <a:solidFill>
                  <a:srgbClr val="000000"/>
                </a:solidFill>
              </a:rPr>
              <a:t>place a check mark in the Account Title column. Also place a check mark in the Post. Ref. column.</a:t>
            </a:r>
            <a:endParaRPr lang="en-US" dirty="0"/>
          </a:p>
        </p:txBody>
      </p:sp>
      <p:sp>
        <p:nvSpPr>
          <p:cNvPr id="55" name="Rectangle 30"/>
          <p:cNvSpPr>
            <a:spLocks noChangeArrowheads="1"/>
          </p:cNvSpPr>
          <p:nvPr/>
        </p:nvSpPr>
        <p:spPr bwMode="auto">
          <a:xfrm>
            <a:off x="548640" y="6000690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1524000" y="2590800"/>
            <a:ext cx="4419600" cy="1524000"/>
            <a:chOff x="1524000" y="2590800"/>
            <a:chExt cx="4419600" cy="1524000"/>
          </a:xfrm>
        </p:grpSpPr>
        <p:sp>
          <p:nvSpPr>
            <p:cNvPr id="56" name="Line 20"/>
            <p:cNvSpPr>
              <a:spLocks noChangeShapeType="1"/>
            </p:cNvSpPr>
            <p:nvPr/>
          </p:nvSpPr>
          <p:spPr bwMode="auto">
            <a:xfrm flipH="1" flipV="1">
              <a:off x="3200400" y="2743200"/>
              <a:ext cx="5334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524000" y="2590800"/>
              <a:ext cx="4419600" cy="1524000"/>
              <a:chOff x="1524000" y="2819400"/>
              <a:chExt cx="4419600" cy="1524000"/>
            </a:xfrm>
          </p:grpSpPr>
          <p:sp>
            <p:nvSpPr>
              <p:cNvPr id="32" name="Line 20"/>
              <p:cNvSpPr>
                <a:spLocks noChangeShapeType="1"/>
              </p:cNvSpPr>
              <p:nvPr/>
            </p:nvSpPr>
            <p:spPr bwMode="auto">
              <a:xfrm flipH="1" flipV="1">
                <a:off x="3200400" y="2971800"/>
                <a:ext cx="2743200" cy="13716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3" name="Group 49"/>
              <p:cNvGrpSpPr/>
              <p:nvPr/>
            </p:nvGrpSpPr>
            <p:grpSpPr>
              <a:xfrm>
                <a:off x="1524000" y="2819400"/>
                <a:ext cx="2819400" cy="1524000"/>
                <a:chOff x="1524000" y="2819400"/>
                <a:chExt cx="2819400" cy="1524000"/>
              </a:xfrm>
            </p:grpSpPr>
            <p:sp>
              <p:nvSpPr>
                <p:cNvPr id="34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524000" y="2971800"/>
                  <a:ext cx="1752600" cy="1371600"/>
                </a:xfrm>
                <a:prstGeom prst="line">
                  <a:avLst/>
                </a:prstGeom>
                <a:noFill/>
                <a:ln w="38100">
                  <a:solidFill>
                    <a:srgbClr val="00B0F0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35" name="Group 48"/>
                <p:cNvGrpSpPr/>
                <p:nvPr/>
              </p:nvGrpSpPr>
              <p:grpSpPr>
                <a:xfrm>
                  <a:off x="3048000" y="2819400"/>
                  <a:ext cx="1295400" cy="369332"/>
                  <a:chOff x="3048000" y="2819400"/>
                  <a:chExt cx="1295400" cy="369332"/>
                </a:xfrm>
              </p:grpSpPr>
              <p:sp>
                <p:nvSpPr>
                  <p:cNvPr id="36" name="Rectangle 43"/>
                  <p:cNvSpPr/>
                  <p:nvPr/>
                </p:nvSpPr>
                <p:spPr>
                  <a:xfrm>
                    <a:off x="3429000" y="2819400"/>
                    <a:ext cx="914400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0070C0"/>
                        </a:solidFill>
                      </a:rPr>
                      <a:t>Credit</a:t>
                    </a:r>
                    <a:endParaRPr lang="en-US" dirty="0"/>
                  </a:p>
                </p:txBody>
              </p:sp>
              <p:sp>
                <p:nvSpPr>
                  <p:cNvPr id="3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3048000" y="2819400"/>
                    <a:ext cx="365760" cy="35892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0000"/>
                      </a:gs>
                      <a:gs pos="80000">
                        <a:schemeClr val="accent2">
                          <a:shade val="93000"/>
                          <a:satMod val="130000"/>
                        </a:schemeClr>
                      </a:gs>
                      <a:gs pos="100000">
                        <a:schemeClr val="accent2">
                          <a:shade val="94000"/>
                          <a:satMod val="135000"/>
                        </a:schemeClr>
                      </a:gs>
                    </a:gsLst>
                  </a:gradFill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 anchorCtr="1"/>
                  <a:lstStyle/>
                  <a:p>
                    <a:pPr algn="ctr"/>
                    <a:r>
                      <a:rPr lang="en-US" b="1" dirty="0" smtClean="0"/>
                      <a:t>3</a:t>
                    </a:r>
                  </a:p>
                </p:txBody>
              </p:sp>
            </p:grpSp>
          </p:grp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8" grpId="0" autoUpdateAnimBg="0"/>
      <p:bldP spid="51" grpId="0" animBg="1"/>
      <p:bldP spid="52" grpId="0" animBg="1"/>
      <p:bldP spid="53" grpId="0" autoUpdateAnimBg="0"/>
      <p:bldP spid="54" grpId="0" autoUpdateAnimBg="0"/>
      <p:bldP spid="5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 Services on Account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Chapter 3_Page 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215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590814"/>
            <a:ext cx="41148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12. Sold services on account to Main Street Services, $500.00. Sales Invoice No. 1.</a:t>
            </a:r>
            <a:endParaRPr lang="en-US" sz="2000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18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Sales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500.00</a:t>
              </a:r>
            </a:p>
          </p:txBody>
        </p:sp>
      </p:grpSp>
      <p:sp>
        <p:nvSpPr>
          <p:cNvPr id="23" name="Down Arrow 22"/>
          <p:cNvSpPr/>
          <p:nvPr/>
        </p:nvSpPr>
        <p:spPr>
          <a:xfrm flipV="1"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>
            <a:off x="5384591" y="1915886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Sales Credit column. </a:t>
            </a:r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14400" y="2819400"/>
            <a:ext cx="1273628" cy="1508760"/>
            <a:chOff x="1012372" y="2579914"/>
            <a:chExt cx="1273628" cy="1508760"/>
          </a:xfrm>
        </p:grpSpPr>
        <p:grpSp>
          <p:nvGrpSpPr>
            <p:cNvPr id="29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29400" y="4419600"/>
            <a:ext cx="2286000" cy="597932"/>
            <a:chOff x="6705600" y="4572000"/>
            <a:chExt cx="2286000" cy="597932"/>
          </a:xfrm>
        </p:grpSpPr>
        <p:grpSp>
          <p:nvGrpSpPr>
            <p:cNvPr id="34" name="Group 60"/>
            <p:cNvGrpSpPr/>
            <p:nvPr/>
          </p:nvGrpSpPr>
          <p:grpSpPr>
            <a:xfrm>
              <a:off x="6705600" y="4572000"/>
              <a:ext cx="1432560" cy="594360"/>
              <a:chOff x="3962400" y="4267200"/>
              <a:chExt cx="1432560" cy="594360"/>
            </a:xfrm>
          </p:grpSpPr>
          <p:sp>
            <p:nvSpPr>
              <p:cNvPr id="36" name="Line 20"/>
              <p:cNvSpPr>
                <a:spLocks noChangeShapeType="1"/>
              </p:cNvSpPr>
              <p:nvPr/>
            </p:nvSpPr>
            <p:spPr bwMode="auto">
              <a:xfrm>
                <a:off x="3962400" y="4267200"/>
                <a:ext cx="1219200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50770" y="4419600"/>
            <a:ext cx="3635830" cy="597932"/>
            <a:chOff x="10210800" y="2743200"/>
            <a:chExt cx="3635830" cy="597932"/>
          </a:xfrm>
        </p:grpSpPr>
        <p:grpSp>
          <p:nvGrpSpPr>
            <p:cNvPr id="39" name="Group 54"/>
            <p:cNvGrpSpPr/>
            <p:nvPr/>
          </p:nvGrpSpPr>
          <p:grpSpPr>
            <a:xfrm>
              <a:off x="10210800" y="2743200"/>
              <a:ext cx="1563190" cy="594360"/>
              <a:chOff x="10210800" y="2971800"/>
              <a:chExt cx="1563190" cy="594360"/>
            </a:xfrm>
          </p:grpSpPr>
          <p:sp>
            <p:nvSpPr>
              <p:cNvPr id="41" name="Line 20"/>
              <p:cNvSpPr>
                <a:spLocks noChangeShapeType="1"/>
              </p:cNvSpPr>
              <p:nvPr/>
            </p:nvSpPr>
            <p:spPr bwMode="auto">
              <a:xfrm>
                <a:off x="10210800" y="2971800"/>
                <a:ext cx="1426030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1140823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1178923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 Document</a:t>
              </a:r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905000" y="2819400"/>
            <a:ext cx="2906486" cy="1524000"/>
            <a:chOff x="1905000" y="2819400"/>
            <a:chExt cx="2906486" cy="1524000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5" name="Group 49"/>
            <p:cNvGrpSpPr/>
            <p:nvPr/>
          </p:nvGrpSpPr>
          <p:grpSpPr>
            <a:xfrm>
              <a:off x="1905000" y="2819400"/>
              <a:ext cx="2906486" cy="1524000"/>
              <a:chOff x="1905000" y="2819400"/>
              <a:chExt cx="2906486" cy="1524000"/>
            </a:xfrm>
          </p:grpSpPr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 flipV="1">
                <a:off x="1905000" y="3048000"/>
                <a:ext cx="1752600" cy="1295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7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8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49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4572000" y="1539240"/>
            <a:ext cx="4571999" cy="790694"/>
            <a:chOff x="4572000" y="1539240"/>
            <a:chExt cx="4571999" cy="790694"/>
          </a:xfrm>
        </p:grpSpPr>
        <p:sp>
          <p:nvSpPr>
            <p:cNvPr id="51" name="Rectangle 50"/>
            <p:cNvSpPr/>
            <p:nvPr/>
          </p:nvSpPr>
          <p:spPr>
            <a:xfrm>
              <a:off x="5441140" y="196417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500.00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572000" y="1539240"/>
              <a:ext cx="4571999" cy="731520"/>
              <a:chOff x="4572000" y="1539240"/>
              <a:chExt cx="4571999" cy="731520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4572000" y="1539240"/>
                <a:ext cx="457199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Accounts Rec.—Main Street Services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6705600" y="1905000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H="1">
                <a:off x="4922520" y="1891546"/>
                <a:ext cx="38404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5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5" name="Flowchart: Delay 54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utoUpdateAnimBg="0"/>
      <p:bldP spid="23" grpId="0" animBg="1"/>
      <p:bldP spid="24" grpId="0" animBg="1"/>
      <p:bldP spid="25" grpId="0" autoUpdateAnimBg="0"/>
      <p:bldP spid="26" grpId="0" autoUpdateAnimBg="0"/>
      <p:bldP spid="2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457200" y="3200400"/>
            <a:ext cx="8382000" cy="1654628"/>
            <a:chOff x="457200" y="3200400"/>
            <a:chExt cx="8382000" cy="1654628"/>
          </a:xfrm>
        </p:grpSpPr>
        <p:pic>
          <p:nvPicPr>
            <p:cNvPr id="9" name="Picture 8" descr="Chapter 3_Page 72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3200400"/>
              <a:ext cx="8229600" cy="1637593"/>
            </a:xfrm>
            <a:prstGeom prst="rect">
              <a:avLst/>
            </a:prstGeom>
          </p:spPr>
        </p:pic>
        <p:sp>
          <p:nvSpPr>
            <p:cNvPr id="53" name="Rectangle 52"/>
            <p:cNvSpPr/>
            <p:nvPr/>
          </p:nvSpPr>
          <p:spPr>
            <a:xfrm>
              <a:off x="457200" y="4550228"/>
              <a:ext cx="8382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Paid Cash for an Expense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590814"/>
            <a:ext cx="45720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12. Paid cash for communications bill including cell phone and Internet services, $80.00. Check No. 4.</a:t>
            </a:r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13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Communications Expense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80.00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19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80.00</a:t>
              </a:r>
            </a:p>
          </p:txBody>
        </p:sp>
      </p:grpSp>
      <p:sp>
        <p:nvSpPr>
          <p:cNvPr id="24" name="Down Arrow 23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Up Arrow 24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914400" y="2819400"/>
            <a:ext cx="1273628" cy="1508760"/>
            <a:chOff x="1012372" y="2579914"/>
            <a:chExt cx="1273628" cy="1508760"/>
          </a:xfrm>
        </p:grpSpPr>
        <p:grpSp>
          <p:nvGrpSpPr>
            <p:cNvPr id="30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696200" y="4495800"/>
            <a:ext cx="1219200" cy="750332"/>
            <a:chOff x="7772400" y="4419600"/>
            <a:chExt cx="1219200" cy="750332"/>
          </a:xfrm>
        </p:grpSpPr>
        <p:grpSp>
          <p:nvGrpSpPr>
            <p:cNvPr id="35" name="Group 60"/>
            <p:cNvGrpSpPr/>
            <p:nvPr/>
          </p:nvGrpSpPr>
          <p:grpSpPr>
            <a:xfrm>
              <a:off x="7772400" y="4419600"/>
              <a:ext cx="365760" cy="746760"/>
              <a:chOff x="5029200" y="4114800"/>
              <a:chExt cx="365760" cy="746760"/>
            </a:xfrm>
          </p:grpSpPr>
          <p:sp>
            <p:nvSpPr>
              <p:cNvPr id="37" name="Line 20"/>
              <p:cNvSpPr>
                <a:spLocks noChangeShapeType="1"/>
              </p:cNvSpPr>
              <p:nvPr/>
            </p:nvSpPr>
            <p:spPr bwMode="auto">
              <a:xfrm flipH="1">
                <a:off x="5181600" y="4114800"/>
                <a:ext cx="1524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505200" y="4419600"/>
            <a:ext cx="4212770" cy="838200"/>
            <a:chOff x="10265230" y="2502932"/>
            <a:chExt cx="4212770" cy="838200"/>
          </a:xfrm>
        </p:grpSpPr>
        <p:grpSp>
          <p:nvGrpSpPr>
            <p:cNvPr id="40" name="Group 54"/>
            <p:cNvGrpSpPr/>
            <p:nvPr/>
          </p:nvGrpSpPr>
          <p:grpSpPr>
            <a:xfrm>
              <a:off x="10265230" y="2502932"/>
              <a:ext cx="2140130" cy="834628"/>
              <a:chOff x="10265230" y="2731532"/>
              <a:chExt cx="2140130" cy="834628"/>
            </a:xfrm>
          </p:grpSpPr>
          <p:sp>
            <p:nvSpPr>
              <p:cNvPr id="42" name="Line 20"/>
              <p:cNvSpPr>
                <a:spLocks noChangeShapeType="1"/>
              </p:cNvSpPr>
              <p:nvPr/>
            </p:nvSpPr>
            <p:spPr bwMode="auto">
              <a:xfrm>
                <a:off x="10265230" y="2731532"/>
                <a:ext cx="2002970" cy="621268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057400" y="2819400"/>
            <a:ext cx="2754086" cy="1524000"/>
            <a:chOff x="2057400" y="2819400"/>
            <a:chExt cx="2754086" cy="1524000"/>
          </a:xfrm>
        </p:grpSpPr>
        <p:sp>
          <p:nvSpPr>
            <p:cNvPr id="45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6" name="Group 49"/>
            <p:cNvGrpSpPr/>
            <p:nvPr/>
          </p:nvGrpSpPr>
          <p:grpSpPr>
            <a:xfrm>
              <a:off x="2057400" y="2819400"/>
              <a:ext cx="2754086" cy="1447800"/>
              <a:chOff x="2057400" y="2819400"/>
              <a:chExt cx="2754086" cy="1447800"/>
            </a:xfrm>
          </p:grpSpPr>
          <p:sp>
            <p:nvSpPr>
              <p:cNvPr id="47" name="Line 20"/>
              <p:cNvSpPr>
                <a:spLocks noChangeShapeType="1"/>
              </p:cNvSpPr>
              <p:nvPr/>
            </p:nvSpPr>
            <p:spPr bwMode="auto">
              <a:xfrm flipV="1">
                <a:off x="2057400" y="3048000"/>
                <a:ext cx="1600200" cy="12192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8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9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50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sp>
        <p:nvSpPr>
          <p:cNvPr id="55" name="TextBox 54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6" name="Flowchart: Delay 55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10" grpId="0" animBg="1"/>
      <p:bldP spid="11" grpId="0" autoUpdateAnimBg="0"/>
      <p:bldP spid="24" grpId="0" animBg="1"/>
      <p:bldP spid="25" grpId="0" animBg="1"/>
      <p:bldP spid="27" grpId="0" autoUpdateAnimBg="0"/>
      <p:bldP spid="2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pter 3_Page 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637593"/>
          </a:xfrm>
          <a:prstGeom prst="rect">
            <a:avLst/>
          </a:prstGeom>
        </p:spPr>
      </p:pic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Paid Cash for an Expense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590814"/>
            <a:ext cx="45720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15. Paid cash for equipment rental, $400.00. Check No. 5.</a:t>
            </a:r>
            <a:endParaRPr lang="en-US" sz="2000" dirty="0"/>
          </a:p>
        </p:txBody>
      </p:sp>
      <p:sp>
        <p:nvSpPr>
          <p:cNvPr id="11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5" name="Group 11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6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Equipment Rental Expense</a:t>
                </a: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13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400.00</a:t>
              </a:r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8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400.00</a:t>
              </a:r>
            </a:p>
          </p:txBody>
        </p:sp>
      </p:grpSp>
      <p:sp>
        <p:nvSpPr>
          <p:cNvPr id="24" name="Down Arrow 23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Up Arrow 24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28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12" name="Group 28"/>
          <p:cNvGrpSpPr/>
          <p:nvPr/>
        </p:nvGrpSpPr>
        <p:grpSpPr>
          <a:xfrm>
            <a:off x="457200" y="2819400"/>
            <a:ext cx="1273628" cy="1752600"/>
            <a:chOff x="1012372" y="2579914"/>
            <a:chExt cx="1273628" cy="1752600"/>
          </a:xfrm>
        </p:grpSpPr>
        <p:grpSp>
          <p:nvGrpSpPr>
            <p:cNvPr id="13" name="Group 51"/>
            <p:cNvGrpSpPr/>
            <p:nvPr/>
          </p:nvGrpSpPr>
          <p:grpSpPr>
            <a:xfrm>
              <a:off x="1012372" y="2579914"/>
              <a:ext cx="533400" cy="1752600"/>
              <a:chOff x="1088572" y="2198914"/>
              <a:chExt cx="533400" cy="1752600"/>
            </a:xfrm>
          </p:grpSpPr>
          <p:cxnSp>
            <p:nvCxnSpPr>
              <p:cNvPr id="32" name="Straight Arrow Connector 31"/>
              <p:cNvCxnSpPr/>
              <p:nvPr/>
            </p:nvCxnSpPr>
            <p:spPr>
              <a:xfrm>
                <a:off x="1273630" y="2427514"/>
                <a:ext cx="348342" cy="1524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18" name="Group 33"/>
          <p:cNvGrpSpPr/>
          <p:nvPr/>
        </p:nvGrpSpPr>
        <p:grpSpPr>
          <a:xfrm>
            <a:off x="7696200" y="4724400"/>
            <a:ext cx="1219200" cy="521732"/>
            <a:chOff x="7772400" y="4648200"/>
            <a:chExt cx="1219200" cy="521732"/>
          </a:xfrm>
        </p:grpSpPr>
        <p:grpSp>
          <p:nvGrpSpPr>
            <p:cNvPr id="19" name="Group 60"/>
            <p:cNvGrpSpPr/>
            <p:nvPr/>
          </p:nvGrpSpPr>
          <p:grpSpPr>
            <a:xfrm>
              <a:off x="7772400" y="4648200"/>
              <a:ext cx="381000" cy="518160"/>
              <a:chOff x="5029200" y="4343400"/>
              <a:chExt cx="381000" cy="518160"/>
            </a:xfrm>
          </p:grpSpPr>
          <p:sp>
            <p:nvSpPr>
              <p:cNvPr id="37" name="Line 20"/>
              <p:cNvSpPr>
                <a:spLocks noChangeShapeType="1"/>
              </p:cNvSpPr>
              <p:nvPr/>
            </p:nvSpPr>
            <p:spPr bwMode="auto">
              <a:xfrm flipH="1">
                <a:off x="5181600" y="4343400"/>
                <a:ext cx="228600" cy="304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29" name="Group 38"/>
          <p:cNvGrpSpPr/>
          <p:nvPr/>
        </p:nvGrpSpPr>
        <p:grpSpPr>
          <a:xfrm>
            <a:off x="3505200" y="4648200"/>
            <a:ext cx="4212770" cy="609600"/>
            <a:chOff x="10265230" y="2731532"/>
            <a:chExt cx="4212770" cy="609600"/>
          </a:xfrm>
        </p:grpSpPr>
        <p:grpSp>
          <p:nvGrpSpPr>
            <p:cNvPr id="30" name="Group 54"/>
            <p:cNvGrpSpPr/>
            <p:nvPr/>
          </p:nvGrpSpPr>
          <p:grpSpPr>
            <a:xfrm>
              <a:off x="10265230" y="2731532"/>
              <a:ext cx="2140130" cy="606028"/>
              <a:chOff x="10265230" y="2960132"/>
              <a:chExt cx="2140130" cy="606028"/>
            </a:xfrm>
          </p:grpSpPr>
          <p:sp>
            <p:nvSpPr>
              <p:cNvPr id="42" name="Line 20"/>
              <p:cNvSpPr>
                <a:spLocks noChangeShapeType="1"/>
              </p:cNvSpPr>
              <p:nvPr/>
            </p:nvSpPr>
            <p:spPr bwMode="auto">
              <a:xfrm>
                <a:off x="10265230" y="2960132"/>
                <a:ext cx="2002970" cy="392668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3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1" name="Rectangle 40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14336" name="Group 43"/>
          <p:cNvGrpSpPr/>
          <p:nvPr/>
        </p:nvGrpSpPr>
        <p:grpSpPr>
          <a:xfrm>
            <a:off x="2971800" y="2819400"/>
            <a:ext cx="1839686" cy="1752600"/>
            <a:chOff x="2971800" y="2819400"/>
            <a:chExt cx="1839686" cy="1752600"/>
          </a:xfrm>
        </p:grpSpPr>
        <p:sp>
          <p:nvSpPr>
            <p:cNvPr id="45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5240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4337" name="Group 49"/>
            <p:cNvGrpSpPr/>
            <p:nvPr/>
          </p:nvGrpSpPr>
          <p:grpSpPr>
            <a:xfrm>
              <a:off x="2971800" y="2819400"/>
              <a:ext cx="1839686" cy="1752600"/>
              <a:chOff x="2971800" y="2819400"/>
              <a:chExt cx="1839686" cy="1752600"/>
            </a:xfrm>
          </p:grpSpPr>
          <p:sp>
            <p:nvSpPr>
              <p:cNvPr id="47" name="Line 20"/>
              <p:cNvSpPr>
                <a:spLocks noChangeShapeType="1"/>
              </p:cNvSpPr>
              <p:nvPr/>
            </p:nvSpPr>
            <p:spPr bwMode="auto">
              <a:xfrm flipV="1">
                <a:off x="2971800" y="3048000"/>
                <a:ext cx="685800" cy="1524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14339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9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50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sp>
        <p:nvSpPr>
          <p:cNvPr id="52" name="TextBox 5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4" name="Flowchart: Delay 53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utoUpdateAnimBg="0"/>
      <p:bldP spid="10" grpId="0" animBg="1"/>
      <p:bldP spid="11" grpId="0" autoUpdateAnimBg="0"/>
      <p:bldP spid="24" grpId="0" animBg="1"/>
      <p:bldP spid="25" grpId="0" animBg="1"/>
      <p:bldP spid="27" grpId="0" autoUpdateAnimBg="0"/>
      <p:bldP spid="2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57200" y="1590814"/>
            <a:ext cx="41148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16. Received cash on account from Main Street Services, $200.00. Receipt No. 2.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Received Cash on Account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Chapter 3_Page 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1337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14400" y="2743200"/>
            <a:ext cx="1273628" cy="1508760"/>
            <a:chOff x="1012372" y="2579914"/>
            <a:chExt cx="1273628" cy="1508760"/>
          </a:xfrm>
        </p:grpSpPr>
        <p:grpSp>
          <p:nvGrpSpPr>
            <p:cNvPr id="11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461658" y="4419600"/>
            <a:ext cx="4212770" cy="762000"/>
            <a:chOff x="10265230" y="2579132"/>
            <a:chExt cx="4212770" cy="762000"/>
          </a:xfrm>
        </p:grpSpPr>
        <p:grpSp>
          <p:nvGrpSpPr>
            <p:cNvPr id="16" name="Group 54"/>
            <p:cNvGrpSpPr/>
            <p:nvPr/>
          </p:nvGrpSpPr>
          <p:grpSpPr>
            <a:xfrm>
              <a:off x="10265230" y="2579132"/>
              <a:ext cx="2140130" cy="758428"/>
              <a:chOff x="10265230" y="2807732"/>
              <a:chExt cx="2140130" cy="758428"/>
            </a:xfrm>
          </p:grpSpPr>
          <p:sp>
            <p:nvSpPr>
              <p:cNvPr id="18" name="Line 20"/>
              <p:cNvSpPr>
                <a:spLocks noChangeShapeType="1"/>
              </p:cNvSpPr>
              <p:nvPr/>
            </p:nvSpPr>
            <p:spPr bwMode="auto">
              <a:xfrm>
                <a:off x="10265230" y="2807732"/>
                <a:ext cx="2002970" cy="545068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524000" y="2743200"/>
            <a:ext cx="3733800" cy="1524000"/>
            <a:chOff x="1524000" y="2819400"/>
            <a:chExt cx="3733800" cy="1524000"/>
          </a:xfrm>
        </p:grpSpPr>
        <p:sp>
          <p:nvSpPr>
            <p:cNvPr id="21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16002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22" name="Group 49"/>
            <p:cNvGrpSpPr/>
            <p:nvPr/>
          </p:nvGrpSpPr>
          <p:grpSpPr>
            <a:xfrm>
              <a:off x="1524000" y="2819400"/>
              <a:ext cx="3287486" cy="1524000"/>
              <a:chOff x="1524000" y="2819400"/>
              <a:chExt cx="3287486" cy="1524000"/>
            </a:xfrm>
          </p:grpSpPr>
          <p:sp>
            <p:nvSpPr>
              <p:cNvPr id="23" name="Line 20"/>
              <p:cNvSpPr>
                <a:spLocks noChangeShapeType="1"/>
              </p:cNvSpPr>
              <p:nvPr/>
            </p:nvSpPr>
            <p:spPr bwMode="auto">
              <a:xfrm flipV="1">
                <a:off x="1524000" y="3048000"/>
                <a:ext cx="2133600" cy="1295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4" name="Group 48"/>
              <p:cNvGrpSpPr/>
              <p:nvPr/>
            </p:nvGrpSpPr>
            <p:grpSpPr>
              <a:xfrm>
                <a:off x="3516086" y="2819400"/>
                <a:ext cx="1295400" cy="369332"/>
                <a:chOff x="3516086" y="2819400"/>
                <a:chExt cx="1295400" cy="369332"/>
              </a:xfrm>
            </p:grpSpPr>
            <p:sp>
              <p:nvSpPr>
                <p:cNvPr id="25" name="Rectangle 43"/>
                <p:cNvSpPr/>
                <p:nvPr/>
              </p:nvSpPr>
              <p:spPr>
                <a:xfrm>
                  <a:off x="3897086" y="2819400"/>
                  <a:ext cx="914400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Credit</a:t>
                  </a:r>
                  <a:endParaRPr lang="en-US" dirty="0"/>
                </a:p>
              </p:txBody>
            </p:sp>
            <p:sp>
              <p:nvSpPr>
                <p:cNvPr id="2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</p:grpSp>
      </p:grp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548640" y="5289213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Write the debit amount in the Cash Debit column.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29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Rectangle 29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200.00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593772" y="2133600"/>
            <a:ext cx="4206240" cy="718066"/>
            <a:chOff x="5015621" y="2667000"/>
            <a:chExt cx="4206240" cy="718066"/>
          </a:xfrm>
        </p:grpSpPr>
        <p:grpSp>
          <p:nvGrpSpPr>
            <p:cNvPr id="35" name="Group 55"/>
            <p:cNvGrpSpPr/>
            <p:nvPr/>
          </p:nvGrpSpPr>
          <p:grpSpPr>
            <a:xfrm>
              <a:off x="5015621" y="2667000"/>
              <a:ext cx="4206240" cy="718066"/>
              <a:chOff x="5015621" y="2667000"/>
              <a:chExt cx="4206240" cy="718066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5015621" y="2667000"/>
                <a:ext cx="420624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Accounts Receivable—Main Street Services</a:t>
                </a:r>
                <a:endParaRPr lang="en-US" dirty="0" smtClean="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H="1">
                <a:off x="5146249" y="3019306"/>
                <a:ext cx="38404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200.00</a:t>
              </a:r>
            </a:p>
          </p:txBody>
        </p:sp>
      </p:grpSp>
      <p:sp>
        <p:nvSpPr>
          <p:cNvPr id="40" name="Down Arrow 39"/>
          <p:cNvSpPr/>
          <p:nvPr/>
        </p:nvSpPr>
        <p:spPr>
          <a:xfrm>
            <a:off x="6740951" y="25146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Up Arrow 40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27"/>
          <p:cNvSpPr>
            <a:spLocks noChangeArrowheads="1"/>
          </p:cNvSpPr>
          <p:nvPr/>
        </p:nvSpPr>
        <p:spPr bwMode="auto">
          <a:xfrm>
            <a:off x="548640" y="4933474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43" name="Rectangle 30"/>
          <p:cNvSpPr>
            <a:spLocks noChangeArrowheads="1"/>
          </p:cNvSpPr>
          <p:nvPr/>
        </p:nvSpPr>
        <p:spPr bwMode="auto">
          <a:xfrm>
            <a:off x="548640" y="5644952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Record the credit amount in the General Credit column and </a:t>
            </a:r>
            <a:r>
              <a:rPr lang="en-US" dirty="0" smtClean="0">
                <a:solidFill>
                  <a:srgbClr val="000000"/>
                </a:solidFill>
              </a:rPr>
              <a:t>write the account title.</a:t>
            </a:r>
            <a:endParaRPr lang="en-US" dirty="0"/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548640" y="6000690"/>
            <a:ext cx="822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7239000" y="4431268"/>
            <a:ext cx="1676400" cy="750332"/>
            <a:chOff x="7315200" y="4419600"/>
            <a:chExt cx="1676400" cy="750332"/>
          </a:xfrm>
        </p:grpSpPr>
        <p:grpSp>
          <p:nvGrpSpPr>
            <p:cNvPr id="47" name="Group 60"/>
            <p:cNvGrpSpPr/>
            <p:nvPr/>
          </p:nvGrpSpPr>
          <p:grpSpPr>
            <a:xfrm>
              <a:off x="7315200" y="4419600"/>
              <a:ext cx="822960" cy="746760"/>
              <a:chOff x="4572000" y="4114800"/>
              <a:chExt cx="822960" cy="746760"/>
            </a:xfrm>
          </p:grpSpPr>
          <p:sp>
            <p:nvSpPr>
              <p:cNvPr id="49" name="Line 20"/>
              <p:cNvSpPr>
                <a:spLocks noChangeShapeType="1"/>
              </p:cNvSpPr>
              <p:nvPr/>
            </p:nvSpPr>
            <p:spPr bwMode="auto">
              <a:xfrm>
                <a:off x="4572000" y="4114800"/>
                <a:ext cx="6096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0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</a:t>
              </a:r>
              <a:endParaRPr lang="en-US" dirty="0"/>
            </a:p>
          </p:txBody>
        </p:sp>
      </p:grpSp>
      <p:sp>
        <p:nvSpPr>
          <p:cNvPr id="51" name="Flowchart: Delay 50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7" grpId="0" autoUpdateAnimBg="0"/>
      <p:bldP spid="40" grpId="0" animBg="1"/>
      <p:bldP spid="41" grpId="0" animBg="1"/>
      <p:bldP spid="42" grpId="0" autoUpdateAnimBg="0"/>
      <p:bldP spid="43" grpId="0" autoUpdateAnimBg="0"/>
      <p:bldP spid="4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Paid Cash to Owner as Withdrawal of Equity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Chapter 3_Page 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342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590814"/>
            <a:ext cx="40386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16. Paid cash to owner for a withdrawal of equity, $350.00. Check No. 6.</a:t>
            </a:r>
            <a:endParaRPr lang="en-US" sz="2000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12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Michael Delgado, Drawing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350.00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18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350.00</a:t>
              </a:r>
            </a:p>
          </p:txBody>
        </p:sp>
      </p:grpSp>
      <p:sp>
        <p:nvSpPr>
          <p:cNvPr id="23" name="Down Arrow 22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14400" y="2819400"/>
            <a:ext cx="1273628" cy="1508760"/>
            <a:chOff x="1012372" y="2579914"/>
            <a:chExt cx="1273628" cy="1508760"/>
          </a:xfrm>
        </p:grpSpPr>
        <p:grpSp>
          <p:nvGrpSpPr>
            <p:cNvPr id="29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696200" y="4495800"/>
            <a:ext cx="1219200" cy="750332"/>
            <a:chOff x="7772400" y="4419600"/>
            <a:chExt cx="1219200" cy="750332"/>
          </a:xfrm>
        </p:grpSpPr>
        <p:grpSp>
          <p:nvGrpSpPr>
            <p:cNvPr id="34" name="Group 60"/>
            <p:cNvGrpSpPr/>
            <p:nvPr/>
          </p:nvGrpSpPr>
          <p:grpSpPr>
            <a:xfrm>
              <a:off x="7772400" y="4419600"/>
              <a:ext cx="365760" cy="746760"/>
              <a:chOff x="5029200" y="4114800"/>
              <a:chExt cx="365760" cy="746760"/>
            </a:xfrm>
          </p:grpSpPr>
          <p:sp>
            <p:nvSpPr>
              <p:cNvPr id="36" name="Line 20"/>
              <p:cNvSpPr>
                <a:spLocks noChangeShapeType="1"/>
              </p:cNvSpPr>
              <p:nvPr/>
            </p:nvSpPr>
            <p:spPr bwMode="auto">
              <a:xfrm flipH="1">
                <a:off x="5181600" y="4114800"/>
                <a:ext cx="1524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50770" y="4419600"/>
            <a:ext cx="4267200" cy="597932"/>
            <a:chOff x="10210800" y="2743200"/>
            <a:chExt cx="4267200" cy="597932"/>
          </a:xfrm>
        </p:grpSpPr>
        <p:grpSp>
          <p:nvGrpSpPr>
            <p:cNvPr id="39" name="Group 54"/>
            <p:cNvGrpSpPr/>
            <p:nvPr/>
          </p:nvGrpSpPr>
          <p:grpSpPr>
            <a:xfrm>
              <a:off x="10210800" y="2743200"/>
              <a:ext cx="2194560" cy="594360"/>
              <a:chOff x="10210800" y="2971800"/>
              <a:chExt cx="2194560" cy="594360"/>
            </a:xfrm>
          </p:grpSpPr>
          <p:sp>
            <p:nvSpPr>
              <p:cNvPr id="41" name="Line 20"/>
              <p:cNvSpPr>
                <a:spLocks noChangeShapeType="1"/>
              </p:cNvSpPr>
              <p:nvPr/>
            </p:nvSpPr>
            <p:spPr bwMode="auto">
              <a:xfrm>
                <a:off x="10210800" y="2971800"/>
                <a:ext cx="2057400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133600" y="2819400"/>
            <a:ext cx="2677886" cy="1447800"/>
            <a:chOff x="2133600" y="2819400"/>
            <a:chExt cx="2677886" cy="1447800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295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5" name="Group 49"/>
            <p:cNvGrpSpPr/>
            <p:nvPr/>
          </p:nvGrpSpPr>
          <p:grpSpPr>
            <a:xfrm>
              <a:off x="2133600" y="2819400"/>
              <a:ext cx="2677886" cy="1447800"/>
              <a:chOff x="2133600" y="2819400"/>
              <a:chExt cx="2677886" cy="1447800"/>
            </a:xfrm>
          </p:grpSpPr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 flipV="1">
                <a:off x="2133600" y="3048000"/>
                <a:ext cx="1524000" cy="12192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7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8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49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sp>
        <p:nvSpPr>
          <p:cNvPr id="50" name="TextBox 4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LO7</a:t>
            </a:r>
            <a:endParaRPr lang="en-US" dirty="0"/>
          </a:p>
        </p:txBody>
      </p:sp>
      <p:sp>
        <p:nvSpPr>
          <p:cNvPr id="51" name="Flowchart: Delay 50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utoUpdateAnimBg="0"/>
      <p:bldP spid="23" grpId="0" animBg="1"/>
      <p:bldP spid="24" grpId="0" animBg="1"/>
      <p:bldP spid="25" grpId="0" autoUpdateAnimBg="0"/>
      <p:bldP spid="26" grpId="0" autoUpdateAnimBg="0"/>
      <p:bldP spid="2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Which </a:t>
            </a:r>
            <a:r>
              <a:rPr lang="en-US" dirty="0"/>
              <a:t>journal columns are used to record receiving cash from sales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Debit 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Sales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3-3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Which </a:t>
            </a:r>
            <a:r>
              <a:rPr lang="en-US" dirty="0"/>
              <a:t>journal columns are used to record sales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 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Sales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411</Words>
  <Application>Microsoft Office PowerPoint</Application>
  <PresentationFormat>On-screen Show (4:3)</PresentationFormat>
  <Paragraphs>165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Slide 1</vt:lpstr>
      <vt:lpstr>Received Cash from Sales</vt:lpstr>
      <vt:lpstr>Sold Services on Account </vt:lpstr>
      <vt:lpstr>Paid Cash for an Expense</vt:lpstr>
      <vt:lpstr>Paid Cash for an Expense</vt:lpstr>
      <vt:lpstr>Received Cash on Account</vt:lpstr>
      <vt:lpstr>Paid Cash to Owner as Withdrawal of Equity</vt:lpstr>
      <vt:lpstr>Lesson 3-3 Audit Your Understanding</vt:lpstr>
      <vt:lpstr>Lesson 3-3 Audit Your Understanding</vt:lpstr>
      <vt:lpstr>Lesson 3-3 Audit Your Understanding</vt:lpstr>
      <vt:lpstr>Lesson 3-3 Audit Your Understanding</vt:lpstr>
      <vt:lpstr>Lesson 3-3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292</cp:revision>
  <dcterms:created xsi:type="dcterms:W3CDTF">2012-07-02T15:51:50Z</dcterms:created>
  <dcterms:modified xsi:type="dcterms:W3CDTF">2012-12-29T00:24:57Z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